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316" r:id="rId2"/>
    <p:sldId id="304" r:id="rId3"/>
    <p:sldId id="305" r:id="rId4"/>
    <p:sldId id="313" r:id="rId5"/>
    <p:sldId id="307" r:id="rId6"/>
    <p:sldId id="308" r:id="rId7"/>
    <p:sldId id="309" r:id="rId8"/>
    <p:sldId id="315" r:id="rId9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>
        <p:scale>
          <a:sx n="85" d="100"/>
          <a:sy n="85" d="100"/>
        </p:scale>
        <p:origin x="518" y="-5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793BA7E-D515-459B-B060-4CCA50CCE2A9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0D5242-2928-4F06-833C-C52CE8A91A18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436797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D926182-4347-C20C-46B1-538BC4E7E78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6E891872-617D-24B9-88B7-1CF1E3EC0BC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1FE15591-E026-99A3-45A5-2F08CCCFE5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EB3E8556-8937-29DD-B77E-D98E5878B5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42F9328D-4701-B4B0-2D82-D2CB313ADF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484790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5DD176E-8241-EC6F-46DF-DF75A7EAA54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190EFB36-14A9-C820-5739-3226438F1D6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EA0A3E1F-EF74-A710-221D-C848E23E5D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8C83F892-9D12-2E51-32F7-290CE890D2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5EBF9185-6316-20AD-7D17-30BDA6F3785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7447939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F0B19314-EA80-5BDD-0863-C4A2B24CFD6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61ACE580-9E13-69A5-7B40-9B65E0FC17C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582B0FDC-1108-7496-9EA2-5F1787417B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4FBA4166-02B2-FEC7-0C72-5951B44EA2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C88BD195-0D5F-23EC-2514-2F32808C43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734154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5B0F55D-593F-D42A-3967-DCDB2CD8CE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5178E33C-8066-D577-4B9B-F274EE419EE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E6753C48-5C38-5A22-8285-FB79871F06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D6CB1357-2E82-6D8B-6AD1-042DE4954C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5C273D14-FD29-D219-EA64-FE5A987F66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991068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BCE6508-1EBE-0689-2C31-9A1FC49EE7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3D9C4FEA-C568-4E6D-8DB3-63B40AA4244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D6347A17-F724-7B87-AA76-A21EF9B8B7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7B86E552-59DD-2782-EC01-09E6840CE4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3CA6BC6A-5E4B-F023-DBC3-D94A8F4B35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339827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AF71B99-ED03-77CA-18E7-DF77B47462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8BFDA290-324A-17DC-A93A-F37C5B762B8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69F30D33-264F-DF16-7893-B9545180976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95E61A93-A14B-4283-9B42-A34529DD16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39D1DD66-2FCF-66E9-E3D7-C8AB577B60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72423A6D-A37A-1CB4-E640-13DE58263B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7931877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2EBF283-9E4A-CA0E-0713-D5D4C5C435C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A166A690-0A72-4DE4-EE4C-7F79C54CC1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4CFBB297-1992-1B79-4F7D-6F7F9B2481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B721BF71-804C-E36C-E6EF-FFADCE5DA06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EEE67EC9-1CB5-988C-1C6D-CE4FBB33E58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128F600C-49EE-1739-99FA-81544CBB5F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5D7512BA-F097-CCD1-E548-2BD27C423F6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4F1D2540-0717-E5C1-5F50-22AEA0827D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493326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26C226E-5FA5-22BB-147F-6139C4647A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9C4A4F36-EC42-F01F-DBB8-CF73A2C857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9F2C1550-48B0-612D-9294-C6A211176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41572719-5F7D-E753-62A4-636D0AC2EF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81829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4798ACCA-CC01-E80F-4C81-1FA637B82F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AD78B3BE-8D66-FC06-CB50-CCEA5C05B4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7E6C7AC4-F303-911C-D4A6-FE65765BBF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16832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2119AC4-CB98-DA3A-2108-587B353AD82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3B18CDAA-9FCE-7837-E872-E31A66234DE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E8612E0B-C068-49B4-7AA2-3F47113D888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3A65CFEA-3FEB-B530-BDAB-99BCF41272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C89AF6A0-5526-4B19-C3B3-68FDC49034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E94E4CC9-7869-93FB-C453-1384257710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6887400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E877A57-C82F-59C2-C019-4AC0D7B29E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9233F132-FC3B-708D-A990-9D3005C342B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D3ECD670-3DAC-86AA-CFEE-F354763D67D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BDB80B41-6B14-B6FD-92CE-C883C10F5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D8EFFD9F-3112-0B26-0A74-571656B007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23F7BC9B-329B-5CE3-8E47-83AA8FC1C8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901020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C91071F-7ACE-81AE-ECFE-E433E69AAB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FDB957FE-0CD4-E5A4-72F4-CDA8CEFDE04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80981084-5BA1-D4B9-84FF-021848AF653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29874E-615D-493F-A131-F1CD23A511F2}" type="datetimeFigureOut">
              <a:rPr lang="ru-RU" smtClean="0"/>
              <a:pPr/>
              <a:t>06.03.2024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7AB73827-DE99-FE81-DDB4-DE3B2FE1202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6ECA67AE-8331-EE31-10A7-A7114928118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45C14B-AE41-4379-808B-C367C9BD55D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833999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33D73D5-E7EA-3B06-01BE-D72D950078B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5451D95-6C03-B2A3-7492-922ED84A5A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>
                <a:solidFill>
                  <a:srgbClr val="FFC000"/>
                </a:solidFill>
                <a:latin typeface="Bookman Old Style" panose="02050604050505020204" pitchFamily="18" charset="0"/>
              </a:rPr>
              <a:t>Задание № 2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B10776FB-92F5-A277-00C0-F7FCF7EB4BE7}"/>
              </a:ext>
            </a:extLst>
          </p:cNvPr>
          <p:cNvSpPr txBox="1"/>
          <p:nvPr/>
        </p:nvSpPr>
        <p:spPr>
          <a:xfrm>
            <a:off x="963592" y="1690688"/>
            <a:ext cx="10078656" cy="261610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514350" indent="-514350">
              <a:buClrTx/>
              <a:buFont typeface="+mj-lt"/>
              <a:buAutoNum type="arabicPeriod"/>
            </a:pPr>
            <a:r>
              <a:rPr lang="ru-RU" sz="2800" dirty="0">
                <a:solidFill>
                  <a:schemeClr val="tx1"/>
                </a:solidFill>
                <a:latin typeface="Georgia" panose="02040502050405020303" pitchFamily="18" charset="0"/>
              </a:rPr>
              <a:t>Создать кейс (комплексное задание) по финансовой грамотности (не менее 3-х заданий).</a:t>
            </a:r>
          </a:p>
          <a:p>
            <a:pPr marL="514350" indent="-514350">
              <a:buClrTx/>
              <a:buFont typeface="+mj-lt"/>
              <a:buAutoNum type="arabicPeriod"/>
            </a:pPr>
            <a:r>
              <a:rPr lang="ru-RU" sz="2800" dirty="0">
                <a:solidFill>
                  <a:schemeClr val="tx1"/>
                </a:solidFill>
                <a:latin typeface="Georgia" panose="02040502050405020303" pitchFamily="18" charset="0"/>
              </a:rPr>
              <a:t>Заполнить таблицу: Характеристики заданий и система оценивания для каждого задания созданного кейса.</a:t>
            </a:r>
          </a:p>
          <a:p>
            <a:endParaRPr lang="ru-RU" sz="2800" u="sng" dirty="0">
              <a:solidFill>
                <a:schemeClr val="tx1"/>
              </a:solidFill>
              <a:latin typeface="Georgia" panose="02040502050405020303" pitchFamily="18" charset="0"/>
            </a:endParaRPr>
          </a:p>
          <a:p>
            <a:pPr>
              <a:buClrTx/>
            </a:pPr>
            <a:r>
              <a:rPr lang="ru-RU" sz="2400" u="sng" dirty="0">
                <a:solidFill>
                  <a:schemeClr val="tx1"/>
                </a:solidFill>
                <a:latin typeface="Georgia" panose="02040502050405020303" pitchFamily="18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1026002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>
            <a:extLst>
              <a:ext uri="{FF2B5EF4-FFF2-40B4-BE49-F238E27FC236}">
                <a16:creationId xmlns:a16="http://schemas.microsoft.com/office/drawing/2014/main" id="{2C8258B0-01C8-4A06-A71E-C217062C3B7F}"/>
              </a:ext>
            </a:extLst>
          </p:cNvPr>
          <p:cNvSpPr/>
          <p:nvPr/>
        </p:nvSpPr>
        <p:spPr>
          <a:xfrm>
            <a:off x="670249" y="410547"/>
            <a:ext cx="10851502" cy="5747657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dirty="0"/>
              <a:t>Введение</a:t>
            </a:r>
          </a:p>
          <a:p>
            <a:r>
              <a:rPr lang="ru-RU" dirty="0"/>
              <a:t>Прочитайте введение. Затем нажмите на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86D2178-D170-4630-82D6-B1F9F1DC2FCB}"/>
              </a:ext>
            </a:extLst>
          </p:cNvPr>
          <p:cNvSpPr txBox="1"/>
          <p:nvPr/>
        </p:nvSpPr>
        <p:spPr>
          <a:xfrm>
            <a:off x="849085" y="792558"/>
            <a:ext cx="10412964" cy="18774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b="1" dirty="0">
                <a:solidFill>
                  <a:srgbClr val="FFCC66"/>
                </a:solidFill>
                <a:latin typeface="Georgia" panose="02040502050405020303" pitchFamily="18" charset="0"/>
              </a:rPr>
              <a:t>Название</a:t>
            </a:r>
          </a:p>
          <a:p>
            <a:r>
              <a:rPr lang="ru-RU" sz="2400" dirty="0">
                <a:latin typeface="Georgia" panose="02040502050405020303" pitchFamily="18" charset="0"/>
              </a:rPr>
              <a:t>Введение </a:t>
            </a:r>
          </a:p>
          <a:p>
            <a:endParaRPr lang="ru-RU" sz="2400" dirty="0">
              <a:latin typeface="Georgia" panose="02040502050405020303" pitchFamily="18" charset="0"/>
            </a:endParaRPr>
          </a:p>
          <a:p>
            <a:r>
              <a:rPr lang="ru-RU" sz="2000" i="1" dirty="0">
                <a:latin typeface="Georgia" panose="02040502050405020303" pitchFamily="18" charset="0"/>
              </a:rPr>
              <a:t>Прочитайте введение. Затем нажмите на стрелку </a:t>
            </a:r>
            <a:r>
              <a:rPr lang="ru-RU" sz="2000" b="1" i="1" dirty="0">
                <a:solidFill>
                  <a:srgbClr val="FFCC66"/>
                </a:solidFill>
                <a:latin typeface="Georgia" panose="02040502050405020303" pitchFamily="18" charset="0"/>
              </a:rPr>
              <a:t>Далее</a:t>
            </a:r>
          </a:p>
          <a:p>
            <a:endParaRPr lang="ru-RU" sz="2400" dirty="0">
              <a:latin typeface="Georgia" panose="02040502050405020303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82923531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id="{A4162D4E-EE4C-411A-9058-1D6EDA05F883}"/>
              </a:ext>
            </a:extLst>
          </p:cNvPr>
          <p:cNvGraphicFramePr>
            <a:graphicFrameLocks noGrp="1"/>
          </p:cNvGraphicFramePr>
          <p:nvPr/>
        </p:nvGraphicFramePr>
        <p:xfrm>
          <a:off x="933061" y="727788"/>
          <a:ext cx="10263674" cy="5113174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31837">
                  <a:extLst>
                    <a:ext uri="{9D8B030D-6E8A-4147-A177-3AD203B41FA5}">
                      <a16:colId xmlns:a16="http://schemas.microsoft.com/office/drawing/2014/main" val="788904249"/>
                    </a:ext>
                  </a:extLst>
                </a:gridCol>
                <a:gridCol w="5131837">
                  <a:extLst>
                    <a:ext uri="{9D8B030D-6E8A-4147-A177-3AD203B41FA5}">
                      <a16:colId xmlns:a16="http://schemas.microsoft.com/office/drawing/2014/main" val="1486156876"/>
                    </a:ext>
                  </a:extLst>
                </a:gridCol>
              </a:tblGrid>
              <a:tr h="5113174">
                <a:tc>
                  <a:txBody>
                    <a:bodyPr/>
                    <a:lstStyle/>
                    <a:p>
                      <a:endParaRPr lang="ru-RU" sz="2000" i="1" dirty="0">
                        <a:latin typeface="Georgia" panose="02040502050405020303" pitchFamily="18" charset="0"/>
                      </a:endParaRP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Задание 1 / 3</a:t>
                      </a:r>
                    </a:p>
                    <a:p>
                      <a:endParaRPr lang="ru-RU" sz="2000" i="1" dirty="0">
                        <a:latin typeface="Georgia" panose="02040502050405020303" pitchFamily="18" charset="0"/>
                      </a:endParaRPr>
                    </a:p>
                    <a:p>
                      <a:endParaRPr lang="ru-RU" sz="2000" i="1" dirty="0">
                        <a:latin typeface="Georgia" panose="02040502050405020303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>
                        <a:latin typeface="Georgia" panose="02040502050405020303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80775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6484504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59CFD39-A00A-8186-99A0-1DCFA3C4F25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>
            <a:extLst>
              <a:ext uri="{FF2B5EF4-FFF2-40B4-BE49-F238E27FC236}">
                <a16:creationId xmlns:a16="http://schemas.microsoft.com/office/drawing/2014/main" id="{995A99BF-40EC-BE6E-7371-B12A47A4712A}"/>
              </a:ext>
            </a:extLst>
          </p:cNvPr>
          <p:cNvGraphicFramePr>
            <a:graphicFrameLocks noGrp="1"/>
          </p:cNvGraphicFramePr>
          <p:nvPr/>
        </p:nvGraphicFramePr>
        <p:xfrm>
          <a:off x="1174101" y="831633"/>
          <a:ext cx="10106609" cy="4297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20786">
                  <a:extLst>
                    <a:ext uri="{9D8B030D-6E8A-4147-A177-3AD203B41FA5}">
                      <a16:colId xmlns:a16="http://schemas.microsoft.com/office/drawing/2014/main" val="4147441804"/>
                    </a:ext>
                  </a:extLst>
                </a:gridCol>
                <a:gridCol w="8885823">
                  <a:extLst>
                    <a:ext uri="{9D8B030D-6E8A-4147-A177-3AD203B41FA5}">
                      <a16:colId xmlns:a16="http://schemas.microsoft.com/office/drawing/2014/main" val="2820845675"/>
                    </a:ext>
                  </a:extLst>
                </a:gridCol>
              </a:tblGrid>
              <a:tr h="370840">
                <a:tc gridSpan="2">
                  <a:txBody>
                    <a:bodyPr/>
                    <a:lstStyle/>
                    <a:p>
                      <a:r>
                        <a:rPr lang="ru-RU" sz="2000" b="1" dirty="0">
                          <a:solidFill>
                            <a:srgbClr val="FFCC66"/>
                          </a:solidFill>
                          <a:latin typeface="Georgia" panose="02040502050405020303" pitchFamily="18" charset="0"/>
                        </a:rPr>
                        <a:t>ЗАДАНИЕ 1/3. 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21886771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ХАРАКТЕРИСТИКИ ЗАДАНИЯ: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130905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Содержательная область оценки: 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Компетентностная область оценки: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Контекст: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Уровень сложности: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Формат ответа: 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Максимальный балл: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90574825"/>
                  </a:ext>
                </a:extLst>
              </a:tr>
              <a:tr h="367454">
                <a:tc gridSpan="2">
                  <a:txBody>
                    <a:bodyPr/>
                    <a:lstStyle/>
                    <a:p>
                      <a:r>
                        <a:rPr lang="ru-RU" sz="2000" b="1" dirty="0">
                          <a:solidFill>
                            <a:srgbClr val="FFCC66"/>
                          </a:solidFill>
                          <a:latin typeface="Georgia" panose="02040502050405020303" pitchFamily="18" charset="0"/>
                        </a:rPr>
                        <a:t>СИСТЕМА ОЦЕНИВАНИЯ: 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402268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Балл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Содержание критерия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8159765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000" dirty="0">
                        <a:latin typeface="Georgia" panose="02040502050405020303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651079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000" dirty="0">
                        <a:latin typeface="Georgia" panose="02040502050405020303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68325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0275849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id="{A4162D4E-EE4C-411A-9058-1D6EDA05F883}"/>
              </a:ext>
            </a:extLst>
          </p:cNvPr>
          <p:cNvGraphicFramePr>
            <a:graphicFrameLocks noGrp="1"/>
          </p:cNvGraphicFramePr>
          <p:nvPr/>
        </p:nvGraphicFramePr>
        <p:xfrm>
          <a:off x="933061" y="727787"/>
          <a:ext cx="10325878" cy="538376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62939">
                  <a:extLst>
                    <a:ext uri="{9D8B030D-6E8A-4147-A177-3AD203B41FA5}">
                      <a16:colId xmlns:a16="http://schemas.microsoft.com/office/drawing/2014/main" val="788904249"/>
                    </a:ext>
                  </a:extLst>
                </a:gridCol>
                <a:gridCol w="5162939">
                  <a:extLst>
                    <a:ext uri="{9D8B030D-6E8A-4147-A177-3AD203B41FA5}">
                      <a16:colId xmlns:a16="http://schemas.microsoft.com/office/drawing/2014/main" val="1486156876"/>
                    </a:ext>
                  </a:extLst>
                </a:gridCol>
              </a:tblGrid>
              <a:tr h="5383763">
                <a:tc>
                  <a:txBody>
                    <a:bodyPr/>
                    <a:lstStyle/>
                    <a:p>
                      <a:r>
                        <a:rPr lang="ru-RU" sz="2000" i="0" dirty="0">
                          <a:latin typeface="Georgia" panose="02040502050405020303" pitchFamily="18" charset="0"/>
                        </a:rPr>
                        <a:t>Задание 2 / 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80775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816568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>
            <a:extLst>
              <a:ext uri="{FF2B5EF4-FFF2-40B4-BE49-F238E27FC236}">
                <a16:creationId xmlns:a16="http://schemas.microsoft.com/office/drawing/2014/main" id="{2B1F8044-D757-4B84-9B40-66807FA9DCBF}"/>
              </a:ext>
            </a:extLst>
          </p:cNvPr>
          <p:cNvGraphicFramePr>
            <a:graphicFrameLocks noGrp="1"/>
          </p:cNvGraphicFramePr>
          <p:nvPr/>
        </p:nvGraphicFramePr>
        <p:xfrm>
          <a:off x="1174101" y="831633"/>
          <a:ext cx="10106609" cy="4297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20786">
                  <a:extLst>
                    <a:ext uri="{9D8B030D-6E8A-4147-A177-3AD203B41FA5}">
                      <a16:colId xmlns:a16="http://schemas.microsoft.com/office/drawing/2014/main" val="4147441804"/>
                    </a:ext>
                  </a:extLst>
                </a:gridCol>
                <a:gridCol w="8885823">
                  <a:extLst>
                    <a:ext uri="{9D8B030D-6E8A-4147-A177-3AD203B41FA5}">
                      <a16:colId xmlns:a16="http://schemas.microsoft.com/office/drawing/2014/main" val="2820845675"/>
                    </a:ext>
                  </a:extLst>
                </a:gridCol>
              </a:tblGrid>
              <a:tr h="370840">
                <a:tc gridSpan="2">
                  <a:txBody>
                    <a:bodyPr/>
                    <a:lstStyle/>
                    <a:p>
                      <a:r>
                        <a:rPr lang="ru-RU" sz="2000" b="1" dirty="0">
                          <a:solidFill>
                            <a:srgbClr val="FFCC66"/>
                          </a:solidFill>
                          <a:latin typeface="Georgia" panose="02040502050405020303" pitchFamily="18" charset="0"/>
                        </a:rPr>
                        <a:t>ЗАДАНИЕ 2/3. 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21886771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ХАРАКТЕРИСТИКИ ЗАДАНИЯ: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130905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r>
                        <a:rPr lang="ru-RU" sz="2000" b="0" dirty="0">
                          <a:latin typeface="Georgia" panose="02040502050405020303" pitchFamily="18" charset="0"/>
                        </a:rPr>
                        <a:t>• Содержательная область оценки:</a:t>
                      </a:r>
                    </a:p>
                    <a:p>
                      <a:r>
                        <a:rPr lang="ru-RU" sz="2000" b="0" dirty="0">
                          <a:latin typeface="Georgia" panose="02040502050405020303" pitchFamily="18" charset="0"/>
                        </a:rPr>
                        <a:t>• Компетентностная область оценки:</a:t>
                      </a:r>
                      <a:endParaRPr lang="ru-RU" sz="2000" b="0" i="1" dirty="0">
                        <a:latin typeface="Georgia" panose="02040502050405020303" pitchFamily="18" charset="0"/>
                      </a:endParaRPr>
                    </a:p>
                    <a:p>
                      <a:r>
                        <a:rPr lang="ru-RU" sz="2000" b="0" i="1" dirty="0">
                          <a:latin typeface="Georgia" panose="02040502050405020303" pitchFamily="18" charset="0"/>
                        </a:rPr>
                        <a:t>• </a:t>
                      </a:r>
                      <a:r>
                        <a:rPr lang="ru-RU" sz="2000" b="0" i="0" dirty="0">
                          <a:latin typeface="Georgia" panose="02040502050405020303" pitchFamily="18" charset="0"/>
                        </a:rPr>
                        <a:t>Контекст:</a:t>
                      </a:r>
                    </a:p>
                    <a:p>
                      <a:r>
                        <a:rPr lang="ru-RU" sz="2000" b="0" dirty="0">
                          <a:latin typeface="Georgia" panose="02040502050405020303" pitchFamily="18" charset="0"/>
                        </a:rPr>
                        <a:t>• Уровень сложности:</a:t>
                      </a:r>
                      <a:endParaRPr lang="ru-RU" sz="2000" b="0" i="1" dirty="0">
                        <a:latin typeface="Georgia" panose="02040502050405020303" pitchFamily="18" charset="0"/>
                      </a:endParaRPr>
                    </a:p>
                    <a:p>
                      <a:r>
                        <a:rPr lang="ru-RU" sz="2000" b="0" dirty="0">
                          <a:latin typeface="Georgia" panose="02040502050405020303" pitchFamily="18" charset="0"/>
                        </a:rPr>
                        <a:t>• Формат ответа:</a:t>
                      </a:r>
                      <a:endParaRPr lang="ru-RU" sz="2000" b="0" i="1" dirty="0">
                        <a:latin typeface="Georgia" panose="02040502050405020303" pitchFamily="18" charset="0"/>
                      </a:endParaRPr>
                    </a:p>
                    <a:p>
                      <a:r>
                        <a:rPr lang="ru-RU" sz="2000" b="0" dirty="0">
                          <a:latin typeface="Georgia" panose="02040502050405020303" pitchFamily="18" charset="0"/>
                        </a:rPr>
                        <a:t>• Максимальный балл: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90574825"/>
                  </a:ext>
                </a:extLst>
              </a:tr>
              <a:tr h="367454">
                <a:tc gridSpan="2">
                  <a:txBody>
                    <a:bodyPr/>
                    <a:lstStyle/>
                    <a:p>
                      <a:r>
                        <a:rPr lang="ru-RU" sz="2000" b="1" dirty="0">
                          <a:solidFill>
                            <a:srgbClr val="FFCC66"/>
                          </a:solidFill>
                          <a:latin typeface="Georgia" panose="02040502050405020303" pitchFamily="18" charset="0"/>
                        </a:rPr>
                        <a:t>СИСТЕМА ОЦЕНИВАНИЯ: 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402268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Балл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Содержание критерия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815976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000" dirty="0">
                        <a:latin typeface="Georgia" panose="02040502050405020303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683252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000" dirty="0">
                        <a:latin typeface="+mj-lt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55687501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7181751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Таблица 2">
            <a:extLst>
              <a:ext uri="{FF2B5EF4-FFF2-40B4-BE49-F238E27FC236}">
                <a16:creationId xmlns:a16="http://schemas.microsoft.com/office/drawing/2014/main" id="{A4162D4E-EE4C-411A-9058-1D6EDA05F883}"/>
              </a:ext>
            </a:extLst>
          </p:cNvPr>
          <p:cNvGraphicFramePr>
            <a:graphicFrameLocks noGrp="1"/>
          </p:cNvGraphicFramePr>
          <p:nvPr/>
        </p:nvGraphicFramePr>
        <p:xfrm>
          <a:off x="951722" y="727787"/>
          <a:ext cx="10307217" cy="5383763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5144278">
                  <a:extLst>
                    <a:ext uri="{9D8B030D-6E8A-4147-A177-3AD203B41FA5}">
                      <a16:colId xmlns:a16="http://schemas.microsoft.com/office/drawing/2014/main" val="788904249"/>
                    </a:ext>
                  </a:extLst>
                </a:gridCol>
                <a:gridCol w="5162939">
                  <a:extLst>
                    <a:ext uri="{9D8B030D-6E8A-4147-A177-3AD203B41FA5}">
                      <a16:colId xmlns:a16="http://schemas.microsoft.com/office/drawing/2014/main" val="1486156876"/>
                    </a:ext>
                  </a:extLst>
                </a:gridCol>
              </a:tblGrid>
              <a:tr h="5383763">
                <a:tc>
                  <a:txBody>
                    <a:bodyPr/>
                    <a:lstStyle/>
                    <a:p>
                      <a:endParaRPr lang="ru-RU" sz="2000" i="1" dirty="0">
                        <a:latin typeface="+mj-lt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kern="1200" dirty="0">
                          <a:solidFill>
                            <a:schemeClr val="tx1"/>
                          </a:solidFill>
                          <a:latin typeface="Georgia" panose="02040502050405020303" pitchFamily="18" charset="0"/>
                          <a:ea typeface="+mn-ea"/>
                          <a:cs typeface="+mn-cs"/>
                        </a:rPr>
                        <a:t>Задание 3 / 3</a:t>
                      </a:r>
                      <a:endParaRPr lang="ru-RU" sz="2000" i="1" dirty="0">
                        <a:latin typeface="Georgia" panose="02040502050405020303" pitchFamily="18" charset="0"/>
                      </a:endParaRPr>
                    </a:p>
                    <a:p>
                      <a:endParaRPr lang="ru-RU" sz="2000" i="1" dirty="0">
                        <a:latin typeface="Georgia" panose="02040502050405020303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24807751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94312871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ACE848C-D339-E169-6305-573C6BC8608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>
            <a:extLst>
              <a:ext uri="{FF2B5EF4-FFF2-40B4-BE49-F238E27FC236}">
                <a16:creationId xmlns:a16="http://schemas.microsoft.com/office/drawing/2014/main" id="{B6F68712-C5B9-330F-5D82-CEA9158AF234}"/>
              </a:ext>
            </a:extLst>
          </p:cNvPr>
          <p:cNvGraphicFramePr>
            <a:graphicFrameLocks noGrp="1"/>
          </p:cNvGraphicFramePr>
          <p:nvPr/>
        </p:nvGraphicFramePr>
        <p:xfrm>
          <a:off x="1174101" y="831633"/>
          <a:ext cx="10106609" cy="4297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220786">
                  <a:extLst>
                    <a:ext uri="{9D8B030D-6E8A-4147-A177-3AD203B41FA5}">
                      <a16:colId xmlns:a16="http://schemas.microsoft.com/office/drawing/2014/main" val="4147441804"/>
                    </a:ext>
                  </a:extLst>
                </a:gridCol>
                <a:gridCol w="8885823">
                  <a:extLst>
                    <a:ext uri="{9D8B030D-6E8A-4147-A177-3AD203B41FA5}">
                      <a16:colId xmlns:a16="http://schemas.microsoft.com/office/drawing/2014/main" val="2820845675"/>
                    </a:ext>
                  </a:extLst>
                </a:gridCol>
              </a:tblGrid>
              <a:tr h="370840">
                <a:tc gridSpan="2">
                  <a:txBody>
                    <a:bodyPr/>
                    <a:lstStyle/>
                    <a:p>
                      <a:r>
                        <a:rPr lang="ru-RU" sz="2000" b="1" dirty="0">
                          <a:solidFill>
                            <a:srgbClr val="FFCC66"/>
                          </a:solidFill>
                          <a:latin typeface="Georgia" panose="02040502050405020303" pitchFamily="18" charset="0"/>
                        </a:rPr>
                        <a:t>ЗАДАНИЕ 3/3. 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521886771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ХАРАКТЕРИСТИКИ ЗАДАНИЯ: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5130905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Содержательная область оценки: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Компетентностная область оценки: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Контекст: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Уровень сложности: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Формат ответа: </a:t>
                      </a:r>
                    </a:p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• Максимальный балл: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90574825"/>
                  </a:ext>
                </a:extLst>
              </a:tr>
              <a:tr h="367454">
                <a:tc gridSpan="2">
                  <a:txBody>
                    <a:bodyPr/>
                    <a:lstStyle/>
                    <a:p>
                      <a:r>
                        <a:rPr lang="ru-RU" sz="2000" b="1" dirty="0">
                          <a:solidFill>
                            <a:srgbClr val="FFCC66"/>
                          </a:solidFill>
                          <a:latin typeface="Georgia" panose="02040502050405020303" pitchFamily="18" charset="0"/>
                        </a:rPr>
                        <a:t>СИСТЕМА ОЦЕНИВАНИЯ: </a:t>
                      </a: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8402268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Балл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Содержание критерия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28159765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000" dirty="0">
                        <a:latin typeface="Georgia" panose="02040502050405020303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6510794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ru-RU" sz="2000" dirty="0">
                          <a:latin typeface="Georgia" panose="02040502050405020303" pitchFamily="18" charset="0"/>
                        </a:rPr>
                        <a:t>0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ru-RU" sz="2000" dirty="0">
                        <a:latin typeface="Georgia" panose="02040502050405020303" pitchFamily="18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5683252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575627650"/>
      </p:ext>
    </p:extLst>
  </p:cSld>
  <p:clrMapOvr>
    <a:masterClrMapping/>
  </p:clrMapOvr>
</p:sld>
</file>

<file path=ppt/theme/theme1.xml><?xml version="1.0" encoding="utf-8"?>
<a:theme xmlns:a="http://schemas.openxmlformats.org/drawingml/2006/main" name="1_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116</TotalTime>
  <Words>179</Words>
  <Application>Microsoft Office PowerPoint</Application>
  <PresentationFormat>Широкоэкранный</PresentationFormat>
  <Paragraphs>55</Paragraphs>
  <Slides>8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4" baseType="lpstr">
      <vt:lpstr>Arial</vt:lpstr>
      <vt:lpstr>Bookman Old Style</vt:lpstr>
      <vt:lpstr>Calibri</vt:lpstr>
      <vt:lpstr>Calibri Light</vt:lpstr>
      <vt:lpstr>Georgia</vt:lpstr>
      <vt:lpstr>1_Тема Office</vt:lpstr>
      <vt:lpstr>Задание № 2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Развитие навыков проектирования контрольно-оценочных материалов по финансовой грамотности</dc:title>
  <dc:creator>Надежда</dc:creator>
  <cp:lastModifiedBy>Надежда</cp:lastModifiedBy>
  <cp:revision>3</cp:revision>
  <dcterms:created xsi:type="dcterms:W3CDTF">2024-03-04T12:46:17Z</dcterms:created>
  <dcterms:modified xsi:type="dcterms:W3CDTF">2024-03-06T05:55:18Z</dcterms:modified>
</cp:coreProperties>
</file>

<file path=docProps/thumbnail.jpeg>
</file>